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24"/>
  </p:notesMasterIdLst>
  <p:handoutMasterIdLst>
    <p:handoutMasterId r:id="rId25"/>
  </p:handoutMasterIdLst>
  <p:sldIdLst>
    <p:sldId id="256" r:id="rId5"/>
    <p:sldId id="292" r:id="rId6"/>
    <p:sldId id="266" r:id="rId7"/>
    <p:sldId id="295" r:id="rId8"/>
    <p:sldId id="297" r:id="rId9"/>
    <p:sldId id="293" r:id="rId10"/>
    <p:sldId id="298" r:id="rId11"/>
    <p:sldId id="299" r:id="rId12"/>
    <p:sldId id="300" r:id="rId13"/>
    <p:sldId id="302" r:id="rId14"/>
    <p:sldId id="264" r:id="rId15"/>
    <p:sldId id="287" r:id="rId16"/>
    <p:sldId id="303" r:id="rId17"/>
    <p:sldId id="289" r:id="rId18"/>
    <p:sldId id="304" r:id="rId19"/>
    <p:sldId id="268" r:id="rId20"/>
    <p:sldId id="296" r:id="rId21"/>
    <p:sldId id="285" r:id="rId22"/>
    <p:sldId id="29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8" autoAdjust="0"/>
  </p:normalViewPr>
  <p:slideViewPr>
    <p:cSldViewPr snapToGrid="0" showGuides="1">
      <p:cViewPr varScale="1">
        <p:scale>
          <a:sx n="104" d="100"/>
          <a:sy n="104" d="100"/>
        </p:scale>
        <p:origin x="144" y="138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4/29/2025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BE2C3-843C-2C40-0DA8-ABDCDB14C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6830FF-B846-A5E1-5CC5-621FC0C7A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1FB4B7-B80F-403A-40BE-3F37A8E26D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447D5-8776-16FB-EE8E-839798D208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899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544D6-F67D-509F-F153-ABC2C85CB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186393-1298-3A31-B460-ABB0D95875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B03F63-732B-3105-8FB3-08DED92A73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32E9D-1CD1-41FC-242E-1213F88F5E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5549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80020-14C1-5F08-1853-436C689E0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3DB80A-1CF3-C9F1-83C1-C1FE038A27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0D9F8D-9045-CF57-12D9-27D59B62DA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A307D-F670-B967-AA52-F0585C6983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5378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70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79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197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9A46C-2B93-3FCD-BE05-92E890C26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F62981-88A3-2409-103A-D8B8E2493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F883C1-AB94-8749-470E-57856363DB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E5E52-F6EC-31EB-57AE-BA230814DB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318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9E1A0-A596-DC8D-65C5-52FDD1444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6291C1-D929-041E-B5E8-AD36A65669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FE3823-196C-4986-6610-1A9A014D99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DBA4D-2654-71B5-5574-848D8D155F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991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246A2-5ADE-F3ED-1BB2-57FEDA3E4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ACEF3A-8546-03C3-870A-2ECCAFCE0F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0D13D2-34C1-3B0C-3889-8838FA29AE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0E50C-82A3-5300-E308-47D883958F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811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5C9A2-6209-B081-DCA2-103AD6F04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64A26C-927A-7CA4-FAC5-C962DB02EC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07AB92-8908-E522-633C-A065FD840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BC81A-2C0B-3320-9F17-A98CA58130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372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318490"/>
            <a:ext cx="737108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E6EDC6B-B9AA-A4D9-A782-C38A0F84F63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93378" y="2318490"/>
            <a:ext cx="3731262" cy="3633047"/>
          </a:xfrm>
        </p:spPr>
        <p:txBody>
          <a:bodyPr anchor="t">
            <a:normAutofit/>
          </a:bodyPr>
          <a:lstStyle>
            <a:lvl1pPr marL="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264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705124"/>
            <a:ext cx="11272649" cy="1062716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7201" y="2234979"/>
            <a:ext cx="11272648" cy="396960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71548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644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19" r:id="rId20"/>
    <p:sldLayoutId id="2147483820" r:id="rId21"/>
    <p:sldLayoutId id="2147483821" r:id="rId22"/>
    <p:sldLayoutId id="2147483822" r:id="rId23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070901"/>
            <a:ext cx="11265407" cy="703035"/>
          </a:xfrm>
        </p:spPr>
        <p:txBody>
          <a:bodyPr/>
          <a:lstStyle/>
          <a:p>
            <a:r>
              <a:rPr lang="en-US" dirty="0"/>
              <a:t>ONLINE APPOINTMENT BOOKING (HEALTHCARE)</a:t>
            </a:r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  <p:sp>
        <p:nvSpPr>
          <p:cNvPr id="2" name="Title 7">
            <a:extLst>
              <a:ext uri="{FF2B5EF4-FFF2-40B4-BE49-F238E27FC236}">
                <a16:creationId xmlns:a16="http://schemas.microsoft.com/office/drawing/2014/main" id="{03F26BE6-8C6F-00FA-E245-06FCB797E1E0}"/>
              </a:ext>
            </a:extLst>
          </p:cNvPr>
          <p:cNvSpPr txBox="1">
            <a:spLocks/>
          </p:cNvSpPr>
          <p:nvPr/>
        </p:nvSpPr>
        <p:spPr>
          <a:xfrm>
            <a:off x="344424" y="2192565"/>
            <a:ext cx="11378182" cy="7030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1600" dirty="0"/>
              <a:t>Zohaib </a:t>
            </a:r>
            <a:r>
              <a:rPr lang="en-US" sz="1600" dirty="0" err="1"/>
              <a:t>waqar</a:t>
            </a:r>
            <a:endParaRPr lang="en-US" sz="1600" dirty="0"/>
          </a:p>
          <a:p>
            <a:pPr algn="r"/>
            <a:r>
              <a:rPr lang="en-US" sz="1600" dirty="0"/>
              <a:t>29 April 2025</a:t>
            </a:r>
          </a:p>
        </p:txBody>
      </p:sp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784D9-ECB0-AC2B-F07F-1350893CA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D3F94-266A-A941-93D6-84C40908D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506472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Entity Relationship Diagram (ERD)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68052-4902-C7F3-B7E4-935C79934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136392"/>
            <a:ext cx="3606800" cy="3227766"/>
          </a:xfrm>
        </p:spPr>
        <p:txBody>
          <a:bodyPr/>
          <a:lstStyle/>
          <a:p>
            <a:r>
              <a:rPr lang="en-US" dirty="0"/>
              <a:t>Visual overview of entities: User, Profile, Appointment, Schedule​​.</a:t>
            </a:r>
          </a:p>
          <a:p>
            <a:r>
              <a:rPr lang="en-US" dirty="0"/>
              <a:t>​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373D79-599A-368D-420E-F24C0DCBA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528" y="657628"/>
            <a:ext cx="7532590" cy="606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91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ELICITATION </a:t>
            </a:r>
            <a:br>
              <a:rPr lang="en-US" dirty="0"/>
            </a:br>
            <a:r>
              <a:rPr lang="en-US" dirty="0"/>
              <a:t>Tools &amp; TECHNIQUES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requirement elicitation process involved a multi-faceted approach. </a:t>
            </a:r>
          </a:p>
          <a:p>
            <a:r>
              <a:rPr lang="en-US" dirty="0"/>
              <a:t>Conducted </a:t>
            </a:r>
            <a:r>
              <a:rPr lang="en-US" b="1" dirty="0"/>
              <a:t>interviews</a:t>
            </a:r>
            <a:r>
              <a:rPr lang="en-US" dirty="0"/>
              <a:t> to understand individual needs</a:t>
            </a:r>
          </a:p>
          <a:p>
            <a:r>
              <a:rPr lang="en-US" dirty="0"/>
              <a:t>Collaborative </a:t>
            </a:r>
            <a:r>
              <a:rPr lang="en-US" b="1" dirty="0"/>
              <a:t>workshops</a:t>
            </a:r>
            <a:r>
              <a:rPr lang="en-US" dirty="0"/>
              <a:t> to build consensus </a:t>
            </a:r>
          </a:p>
          <a:p>
            <a:r>
              <a:rPr lang="en-US" dirty="0"/>
              <a:t>Performed detailed </a:t>
            </a:r>
            <a:r>
              <a:rPr lang="en-US" b="1" dirty="0"/>
              <a:t>document analysis</a:t>
            </a:r>
            <a:r>
              <a:rPr lang="en-US" dirty="0"/>
              <a:t> to leverage existing resources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b="1" dirty="0"/>
              <a:t>Technical Tools </a:t>
            </a:r>
          </a:p>
          <a:p>
            <a:pPr lvl="1"/>
            <a:r>
              <a:rPr lang="en-US" dirty="0"/>
              <a:t>MS Word</a:t>
            </a:r>
          </a:p>
          <a:p>
            <a:pPr lvl="1"/>
            <a:r>
              <a:rPr lang="en-US" dirty="0"/>
              <a:t>Lucid chart &amp; Draw.io</a:t>
            </a:r>
          </a:p>
          <a:p>
            <a:pPr lvl="1"/>
            <a:r>
              <a:rPr lang="en-US" dirty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 Techniques Demonstrated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Requirements Elicitation (questionnaires, analysis)​</a:t>
            </a:r>
          </a:p>
          <a:p>
            <a:r>
              <a:rPr lang="en-US" dirty="0"/>
              <a:t>Prioritization (</a:t>
            </a:r>
            <a:r>
              <a:rPr lang="en-US" dirty="0" err="1"/>
              <a:t>MoSCoW</a:t>
            </a:r>
            <a:r>
              <a:rPr lang="en-US" dirty="0"/>
              <a:t>)</a:t>
            </a:r>
          </a:p>
          <a:p>
            <a:r>
              <a:rPr lang="en-US" dirty="0"/>
              <a:t>BPMN for process mapping </a:t>
            </a:r>
          </a:p>
          <a:p>
            <a:r>
              <a:rPr lang="en-US" dirty="0"/>
              <a:t>Use Case Modeling</a:t>
            </a:r>
          </a:p>
          <a:p>
            <a:r>
              <a:rPr lang="nn-NO" dirty="0"/>
              <a:t>Wireframing for UI/UX design </a:t>
            </a:r>
            <a:endParaRPr lang="en-US" dirty="0"/>
          </a:p>
          <a:p>
            <a:r>
              <a:rPr lang="en-US" dirty="0"/>
              <a:t>Data Modeling (ERD)</a:t>
            </a:r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C090B-E1B7-4F9B-2EE8-127A8D582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5092B1AD-E077-58DC-F13D-3DBF4F8919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ABD8475A-453A-52F5-BA9A-60C76C00C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 anchor="t"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1177970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E3B00-FC5D-EEED-62C4-E96C756B5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81382E0A-CF93-1344-BB2F-799058742C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Speaking impact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A89C93D0-4733-D368-CCB7-6F243555AA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3ADDCEE9-40D7-A3F6-D93B-7A800F4AD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Your ability to communicate effectively will leave a lasting impact on your audience</a:t>
            </a:r>
          </a:p>
          <a:p>
            <a:r>
              <a:rPr lang="en-US"/>
              <a:t>Effectively communicating involves not only delivering a message but also resonating with the experiences, values, and emotions of those listening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724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A93E959-E68D-08C8-9C1E-5A318B3EF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delivery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4C1675C6-9CE1-3D87-365F-B3DB1F59C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17" name="Table Placeholder 3">
            <a:extLst>
              <a:ext uri="{FF2B5EF4-FFF2-40B4-BE49-F238E27FC236}">
                <a16:creationId xmlns:a16="http://schemas.microsoft.com/office/drawing/2014/main" id="{8A222178-BDA0-1F26-F788-4610ADCDC64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484645028"/>
              </p:ext>
            </p:extLst>
          </p:nvPr>
        </p:nvGraphicFramePr>
        <p:xfrm>
          <a:off x="4237038" y="2236788"/>
          <a:ext cx="7493924" cy="396960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3481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1966082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78088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873481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587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32C6-AEE4-A451-A3C8-7C2C8E2A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tips and takeaways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443D9-BCAD-2F33-9DE7-54605EFCC2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D2219-E3DF-929F-48CC-5C470A21A177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3704795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2D7F0B11-5AF3-1D12-4201-C1E09DF7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EF0D1DE7-CAB7-B879-750A-7167B6155FF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08368100"/>
              </p:ext>
            </p:extLst>
          </p:nvPr>
        </p:nvGraphicFramePr>
        <p:xfrm>
          <a:off x="457200" y="2235200"/>
          <a:ext cx="11301156" cy="396960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002874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647704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  <p:pic>
        <p:nvPicPr>
          <p:cNvPr id="23" name="Picture Placeholder 22" descr="A group of people giving each other a high five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6095" r="6095"/>
          <a:stretch/>
        </p:blipFill>
        <p:spPr/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1499617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Agenda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201" y="2139696"/>
            <a:ext cx="3657600" cy="423367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Problem Statement &amp; Scope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Business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Business Goals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Functional Requirements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Key Functional Requirements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Technical Design Document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Entity Relationship Diagram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Tools Used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BA Techniques Demonstrated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Challenges and Solutions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Conclusion</a:t>
            </a:r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/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Digital platform for patients to book, reschedule, and cancel healthcare appointments online</a:t>
            </a:r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b="163"/>
          <a:stretch/>
        </p:blipFill>
        <p:spPr/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Problem Statement &amp; Scope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Problem:</a:t>
            </a:r>
            <a:r>
              <a:rPr lang="en-US" b="1" dirty="0"/>
              <a:t> </a:t>
            </a:r>
          </a:p>
          <a:p>
            <a:r>
              <a:rPr lang="en-US" dirty="0"/>
              <a:t>Manual appointment booking caused double bookings, scheduling errors, lack of reporting​.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Scope:</a:t>
            </a:r>
          </a:p>
          <a:p>
            <a:r>
              <a:rPr lang="en-US" b="1" dirty="0"/>
              <a:t>In-Scope:</a:t>
            </a:r>
            <a:r>
              <a:rPr lang="en-US" dirty="0"/>
              <a:t> Appointment scheduling, rescheduling, reminders, reporting​.</a:t>
            </a:r>
          </a:p>
          <a:p>
            <a:r>
              <a:rPr lang="en-US" b="1" dirty="0"/>
              <a:t>Out-of-Scope: </a:t>
            </a:r>
            <a:r>
              <a:rPr lang="en-US" dirty="0"/>
              <a:t>Billing automation, patient diagnosis tracking.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2960F-BC6C-1645-6067-671A5E4B1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2614A-FD18-8C85-E0B8-BBD5C23FEE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8846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Business Requirements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92380-E0FB-4C5F-FE15-6923C9843C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624328"/>
            <a:ext cx="3606800" cy="3739830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Identify business needs and major pain points​​.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Use Case Diagram</a:t>
            </a:r>
          </a:p>
          <a:p>
            <a:r>
              <a:rPr lang="en-US" dirty="0"/>
              <a:t>System Context Diagram</a:t>
            </a:r>
          </a:p>
          <a:p>
            <a:r>
              <a:rPr lang="en-US" dirty="0"/>
              <a:t>BPMN Process Flow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BC796276-F160-DF12-5750-11215456230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536149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Key Business Goals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475E86-FFB0-87BC-084C-C728916152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Eliminate manual inefficiencies</a:t>
            </a:r>
          </a:p>
          <a:p>
            <a:r>
              <a:rPr lang="en-US" dirty="0"/>
              <a:t>Improve patient experience</a:t>
            </a:r>
          </a:p>
          <a:p>
            <a:r>
              <a:rPr lang="en-US" dirty="0"/>
              <a:t>Enable data-driven decisions through reporting</a:t>
            </a: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4FFCB-66CA-80B3-8DBF-D504576CF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5824F-443E-E54D-5C77-FFF42AB05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71094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FUNCTIONAL Requirements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5C9FC-12CF-8B64-DFC5-9CF0979383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432304"/>
            <a:ext cx="3606800" cy="3931854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Detail the system's functional requirements​​.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Registration Wireframe</a:t>
            </a:r>
          </a:p>
          <a:p>
            <a:r>
              <a:rPr lang="en-US" dirty="0"/>
              <a:t>Login Wireframe</a:t>
            </a:r>
          </a:p>
          <a:p>
            <a:r>
              <a:rPr lang="en-US" dirty="0"/>
              <a:t>Profile Management Wireframe</a:t>
            </a:r>
          </a:p>
          <a:p>
            <a:r>
              <a:rPr lang="en-US" dirty="0"/>
              <a:t>Appointment Booking Wireframe</a:t>
            </a:r>
          </a:p>
          <a:p>
            <a:r>
              <a:rPr lang="en-US" dirty="0"/>
              <a:t>Appointment History Wireframe</a:t>
            </a:r>
          </a:p>
          <a:p>
            <a:r>
              <a:rPr lang="en-US" dirty="0"/>
              <a:t>Reporting Wireframe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600FEE8C-6A97-CB60-10C5-5F94E67FEC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4188087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C3EA8-70F9-196E-5296-69F50E2A3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EF147-7AF7-78BE-13C4-193E7A742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Key Functional Requirements</a:t>
            </a:r>
          </a:p>
        </p:txBody>
      </p:sp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429A8976-7BD1-960A-3B11-34263498F01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6914A1F-CC2B-9884-8AD5-CB51BED711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Appointment booking &amp; rescheduling</a:t>
            </a:r>
          </a:p>
          <a:p>
            <a:r>
              <a:rPr lang="en-US" dirty="0"/>
              <a:t>Doctor schedule management</a:t>
            </a:r>
          </a:p>
          <a:p>
            <a:r>
              <a:rPr lang="en-US" dirty="0"/>
              <a:t>Enable data-driven decisions through reporting</a:t>
            </a:r>
          </a:p>
          <a:p>
            <a:r>
              <a:rPr lang="en-US" dirty="0"/>
              <a:t>Appointment reminders via SMS</a:t>
            </a:r>
          </a:p>
          <a:p>
            <a:r>
              <a:rPr lang="en-US" dirty="0"/>
              <a:t>Audit trails for accountability</a:t>
            </a:r>
          </a:p>
          <a:p>
            <a:r>
              <a:rPr lang="en-US" dirty="0"/>
              <a:t>Role-based access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D7DC825-E139-2678-8950-DDE1D62AF7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availability display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945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4F911-FAD2-94BA-F98B-341568814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1C97F-B04B-1512-66D7-A791A82D4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171094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Technical Design Document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06DECD-FBFE-85D0-80BE-BE746A1BA5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2432304"/>
            <a:ext cx="3606800" cy="3931854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Purpose:</a:t>
            </a:r>
            <a:r>
              <a:rPr lang="en-US" b="1" dirty="0"/>
              <a:t> </a:t>
            </a:r>
          </a:p>
          <a:p>
            <a:r>
              <a:rPr lang="en-US" dirty="0"/>
              <a:t>Define architecture, data model, and technology choices​​.</a:t>
            </a:r>
          </a:p>
          <a:p>
            <a:r>
              <a:rPr lang="en-US" b="1" dirty="0">
                <a:solidFill>
                  <a:schemeClr val="accent1"/>
                </a:solidFill>
              </a:rPr>
              <a:t>Key Artifacts:</a:t>
            </a:r>
          </a:p>
          <a:p>
            <a:r>
              <a:rPr lang="en-US" dirty="0"/>
              <a:t>MVC (ASP.NET Core MVC framework)</a:t>
            </a:r>
          </a:p>
          <a:p>
            <a:r>
              <a:rPr lang="en-US" dirty="0"/>
              <a:t>MS SQL Server Database</a:t>
            </a:r>
          </a:p>
          <a:p>
            <a:r>
              <a:rPr lang="en-US" dirty="0"/>
              <a:t>Server-rendered HTML/CSS/JavaScript (Razor)​</a:t>
            </a:r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F08D071E-9AAE-C63F-8A1A-C3AA52361A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232727745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49</TotalTime>
  <Words>620</Words>
  <Application>Microsoft Office PowerPoint</Application>
  <PresentationFormat>Widescreen</PresentationFormat>
  <Paragraphs>182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Gill Sans MT</vt:lpstr>
      <vt:lpstr>Wingdings 2</vt:lpstr>
      <vt:lpstr>DividendVTI</vt:lpstr>
      <vt:lpstr>ONLINE APPOINTMENT BOOKING (HEALTHCARE)</vt:lpstr>
      <vt:lpstr>Agenda </vt:lpstr>
      <vt:lpstr>Digital platform for patients to book, reschedule, and cancel healthcare appointments online</vt:lpstr>
      <vt:lpstr>Problem Statement &amp; Scope</vt:lpstr>
      <vt:lpstr>Business Requirements Document</vt:lpstr>
      <vt:lpstr>Key Business Goals</vt:lpstr>
      <vt:lpstr>FUNCTIONAL Requirements Document</vt:lpstr>
      <vt:lpstr>Key Functional Requirements</vt:lpstr>
      <vt:lpstr>Technical Design Document</vt:lpstr>
      <vt:lpstr>Entity Relationship Diagram (ERD)</vt:lpstr>
      <vt:lpstr>REQUIREMENT ELICITATION  Tools &amp; TECHNIQUES</vt:lpstr>
      <vt:lpstr>BA Techniques Demonstrated</vt:lpstr>
      <vt:lpstr>Selecting visual aids</vt:lpstr>
      <vt:lpstr>Navigating Q&amp;A sessions</vt:lpstr>
      <vt:lpstr>Speaking impact</vt:lpstr>
      <vt:lpstr>Dynamic delivery</vt:lpstr>
      <vt:lpstr>Final tips and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NetPC</dc:creator>
  <cp:lastModifiedBy>NetPC</cp:lastModifiedBy>
  <cp:revision>18</cp:revision>
  <dcterms:created xsi:type="dcterms:W3CDTF">2025-04-29T03:36:39Z</dcterms:created>
  <dcterms:modified xsi:type="dcterms:W3CDTF">2025-04-29T04:26:24Z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